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81" r:id="rId20"/>
    <p:sldId id="283" r:id="rId21"/>
    <p:sldId id="265" r:id="rId22"/>
    <p:sldId id="266" r:id="rId23"/>
    <p:sldId id="267" r:id="rId24"/>
    <p:sldId id="268" r:id="rId25"/>
    <p:sldId id="269" r:id="rId26"/>
    <p:sldId id="270" r:id="rId27"/>
  </p:sldIdLst>
  <p:sldSz cx="9144000" cy="5143500" type="screen16x9"/>
  <p:notesSz cx="6858000" cy="9144000"/>
  <p:embeddedFontLst>
    <p:embeddedFont>
      <p:font typeface="Patua One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Alegreya"/>
      <p:regular r:id="rId34"/>
      <p:bold r:id="rId35"/>
      <p:italic r:id="rId36"/>
      <p:boldItalic r:id="rId37"/>
    </p:embeddedFont>
    <p:embeddedFont>
      <p:font typeface="Lato" panose="020B0604020202020204" charset="0"/>
      <p:regular r:id="rId38"/>
      <p:bold r:id="rId39"/>
      <p:italic r:id="rId40"/>
      <p:boldItalic r:id="rId41"/>
    </p:embeddedFont>
    <p:embeddedFont>
      <p:font typeface="Montserrat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592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623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451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630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659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620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626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554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951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741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651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390525" y="2941504"/>
            <a:ext cx="8222100" cy="21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rgbClr val="DDD365"/>
              </a:buClr>
            </a:pPr>
            <a:r>
              <a:rPr lang="en" sz="1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Student Researchers</a:t>
            </a:r>
            <a:r>
              <a:rPr lang="en" sz="12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 u="sng" dirty="0">
                <a:latin typeface="Calibri"/>
                <a:ea typeface="Calibri"/>
                <a:cs typeface="Calibri"/>
                <a:sym typeface="Calibri"/>
              </a:rPr>
              <a:t>Dominique </a:t>
            </a:r>
            <a:r>
              <a:rPr lang="en" sz="1200" u="sng" dirty="0" smtClean="0">
                <a:latin typeface="Calibri"/>
                <a:ea typeface="Calibri"/>
                <a:cs typeface="Calibri"/>
                <a:sym typeface="Calibri"/>
              </a:rPr>
              <a:t>Hickson</a:t>
            </a:r>
            <a:r>
              <a:rPr lang="en" sz="1200" u="sng" baseline="30000" dirty="0" smtClean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2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Jennifer Barker</a:t>
            </a:r>
            <a:r>
              <a:rPr lang="en" sz="1200" baseline="30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Olivia Spellicy</a:t>
            </a:r>
            <a:r>
              <a:rPr lang="en" sz="12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,Jeremy Pettroto</a:t>
            </a:r>
            <a:r>
              <a:rPr lang="en" sz="1200" baseline="30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Megan Yoerg</a:t>
            </a:r>
            <a:r>
              <a:rPr lang="en" sz="1200" baseline="300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, MacKenzie Bardsley</a:t>
            </a:r>
            <a:r>
              <a:rPr lang="en" sz="1200" baseline="300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Zachary </a:t>
            </a:r>
            <a:r>
              <a:rPr lang="en" sz="12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Salim</a:t>
            </a:r>
            <a:r>
              <a:rPr lang="en" sz="1200" baseline="300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200" dirty="0" smtClean="0">
                <a:latin typeface="Calibri"/>
                <a:ea typeface="Calibri"/>
                <a:cs typeface="Calibri"/>
                <a:sym typeface="Calibri"/>
              </a:rPr>
              <a:t>, Ian 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Kaminer</a:t>
            </a:r>
            <a:r>
              <a:rPr lang="en" sz="1200" baseline="30000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, Michael Mincone</a:t>
            </a:r>
            <a:r>
              <a:rPr lang="en" sz="1200" baseline="30000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,  Arnav Matta</a:t>
            </a:r>
            <a:r>
              <a:rPr lang="en" sz="1200" baseline="30000" dirty="0"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, Corey Ropell</a:t>
            </a:r>
            <a:r>
              <a:rPr lang="en" sz="1200" baseline="30000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Devon Rennoldson</a:t>
            </a:r>
            <a:r>
              <a:rPr lang="en" sz="1200" baseline="30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Sriram Subramanian</a:t>
            </a:r>
            <a:r>
              <a:rPr lang="en" sz="1200" baseline="30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br>
              <a:rPr lang="en" sz="1200" baseline="30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aseline="30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200" baseline="30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Faculty Mentor: Dr. Kris Schindler</a:t>
            </a:r>
            <a:r>
              <a:rPr lang="en" sz="1200" baseline="30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DDD365"/>
              </a:buClr>
              <a:buFont typeface="Calibri"/>
              <a:buNone/>
            </a:pPr>
            <a:r>
              <a:rPr lang="en" sz="1200" b="1" dirty="0">
                <a:latin typeface="Calibri"/>
                <a:ea typeface="Calibri"/>
                <a:cs typeface="Calibri"/>
                <a:sym typeface="Calibri"/>
              </a:rPr>
              <a:t>Departments: </a:t>
            </a:r>
            <a:r>
              <a:rPr lang="en" sz="1200" baseline="30000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Computer Science and Engineering, </a:t>
            </a:r>
            <a:r>
              <a:rPr lang="en" sz="12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Communicative Disorders and Sciences , </a:t>
            </a:r>
            <a:r>
              <a:rPr lang="en" sz="1200" baseline="300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Nursing, </a:t>
            </a:r>
            <a:r>
              <a:rPr lang="en" sz="1200" baseline="30000" dirty="0"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Cognitive Science, </a:t>
            </a:r>
            <a:r>
              <a:rPr lang="en" sz="1200" baseline="30000" dirty="0"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Mechanical Engineering</a:t>
            </a:r>
            <a:endParaRPr sz="1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0" y="5426"/>
            <a:ext cx="9144000" cy="108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2488925" y="15997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lt2"/>
                </a:solidFill>
              </a:rPr>
              <a:t>UB Talker</a:t>
            </a:r>
            <a:endParaRPr sz="6000" b="1" dirty="0">
              <a:solidFill>
                <a:schemeClr val="lt2"/>
              </a:solidFill>
            </a:endParaRPr>
          </a:p>
        </p:txBody>
      </p:sp>
      <p:pic>
        <p:nvPicPr>
          <p:cNvPr id="137" name="Shape 137" descr="ASEE_Logo_Stacked_RGB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4202" y="48400"/>
            <a:ext cx="2073750" cy="91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00" y="48399"/>
            <a:ext cx="1864200" cy="9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273950" y="3098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2"/>
                </a:solidFill>
              </a:rPr>
              <a:t>ETCD: Application</a:t>
            </a:r>
            <a:endParaRPr sz="3600">
              <a:solidFill>
                <a:schemeClr val="lt2"/>
              </a:solidFill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9025" y="1307850"/>
            <a:ext cx="3330326" cy="17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212025" y="1524975"/>
            <a:ext cx="5882100" cy="3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Only</a:t>
            </a:r>
            <a:r>
              <a:rPr lang="en" sz="1800"/>
              <a:t> requires eye movement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Exclusively</a:t>
            </a:r>
            <a:r>
              <a:rPr lang="en" sz="1800"/>
              <a:t> ETCD controlled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Buttons highlight at a glance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Selection made by staring</a:t>
            </a:r>
            <a:endParaRPr sz="18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Time required for selection is variable</a:t>
            </a:r>
            <a:endParaRPr sz="14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Interface is scalable for ease of use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Phrases can be customized to the user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interface with peripheral hardware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Hospital call light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TV, lamp, fan</a:t>
            </a:r>
            <a:endParaRPr sz="1800"/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5575" y="3155775"/>
            <a:ext cx="1749600" cy="18105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273950" y="3098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600" dirty="0">
                <a:solidFill>
                  <a:schemeClr val="lt2"/>
                </a:solidFill>
              </a:rPr>
              <a:t>Design of Server/Client</a:t>
            </a:r>
            <a:endParaRPr sz="3600" dirty="0">
              <a:solidFill>
                <a:schemeClr val="lt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1394054" y="1480370"/>
            <a:ext cx="5882100" cy="3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42900">
              <a:buSzPts val="1800"/>
            </a:pPr>
            <a:r>
              <a:rPr lang="en-US" sz="1600" dirty="0"/>
              <a:t>Server Wrapper</a:t>
            </a:r>
          </a:p>
          <a:p>
            <a:pPr lvl="1" indent="-342900">
              <a:spcBef>
                <a:spcPts val="0"/>
              </a:spcBef>
              <a:buSzPts val="1800"/>
            </a:pPr>
            <a:r>
              <a:rPr lang="en-US" sz="1600" dirty="0"/>
              <a:t>Launches automatically when the Pi boots up</a:t>
            </a:r>
          </a:p>
          <a:p>
            <a:pPr lvl="1" indent="-342900">
              <a:spcBef>
                <a:spcPts val="0"/>
              </a:spcBef>
              <a:buSzPts val="1800"/>
            </a:pPr>
            <a:r>
              <a:rPr lang="en-US" sz="1600" dirty="0"/>
              <a:t>Launches a server program as a child process</a:t>
            </a:r>
          </a:p>
          <a:p>
            <a:pPr lvl="1" indent="-342900">
              <a:spcBef>
                <a:spcPts val="0"/>
              </a:spcBef>
              <a:buSzPts val="1800"/>
            </a:pPr>
            <a:r>
              <a:rPr lang="en-US" sz="1600" dirty="0"/>
              <a:t>If the server quits unexpectedly, reboots Pi</a:t>
            </a:r>
          </a:p>
          <a:p>
            <a:pPr lvl="2" indent="-342900">
              <a:spcBef>
                <a:spcPts val="0"/>
              </a:spcBef>
              <a:buSzPts val="1800"/>
            </a:pPr>
            <a:r>
              <a:rPr lang="en-US" sz="1600" dirty="0"/>
              <a:t>Quickest way to restore functionality</a:t>
            </a:r>
          </a:p>
          <a:p>
            <a:pPr lvl="2" indent="-342900">
              <a:spcBef>
                <a:spcPts val="0"/>
              </a:spcBef>
              <a:buSzPts val="1800"/>
            </a:pPr>
            <a:r>
              <a:rPr lang="en-US" sz="1600" dirty="0"/>
              <a:t>Safeguards against resource leaks</a:t>
            </a:r>
          </a:p>
          <a:p>
            <a:pPr lvl="0" indent="-342900">
              <a:buSzPts val="1800"/>
            </a:pPr>
            <a:r>
              <a:rPr lang="en-US" sz="1600" dirty="0"/>
              <a:t>Server program</a:t>
            </a:r>
          </a:p>
          <a:p>
            <a:pPr lvl="1" indent="-342900">
              <a:spcBef>
                <a:spcPts val="0"/>
              </a:spcBef>
              <a:buSzPts val="1800"/>
            </a:pPr>
            <a:r>
              <a:rPr lang="en-US" sz="1600" dirty="0"/>
              <a:t>Receives wireless data from the client on Tim’s tablet</a:t>
            </a:r>
          </a:p>
          <a:p>
            <a:pPr lvl="1" indent="-342900">
              <a:spcBef>
                <a:spcPts val="0"/>
              </a:spcBef>
              <a:buSzPts val="1800"/>
            </a:pPr>
            <a:r>
              <a:rPr lang="en-US" sz="1600" dirty="0"/>
              <a:t>Spawns an appropriate child process designated by the data</a:t>
            </a:r>
          </a:p>
          <a:p>
            <a:pPr lvl="2" indent="-342900">
              <a:spcBef>
                <a:spcPts val="0"/>
              </a:spcBef>
              <a:buSzPts val="1800"/>
            </a:pPr>
            <a:r>
              <a:rPr lang="en-US" sz="1600" dirty="0"/>
              <a:t>Protects server if child fails</a:t>
            </a:r>
          </a:p>
          <a:p>
            <a:pPr lvl="2" indent="-342900">
              <a:spcBef>
                <a:spcPts val="0"/>
              </a:spcBef>
              <a:buSzPts val="1800"/>
            </a:pPr>
            <a:r>
              <a:rPr lang="en-US" sz="1600" dirty="0"/>
              <a:t>Allows for dynamic amount of control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223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273950" y="3098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600" dirty="0">
                <a:solidFill>
                  <a:schemeClr val="lt2"/>
                </a:solidFill>
              </a:rPr>
              <a:t>Design of Server/Client</a:t>
            </a:r>
            <a:endParaRPr sz="3600" dirty="0">
              <a:solidFill>
                <a:schemeClr val="lt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1394054" y="1480370"/>
            <a:ext cx="5882100" cy="3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42900">
              <a:buSzPts val="1800"/>
            </a:pPr>
            <a:r>
              <a:rPr lang="en-US" sz="2400" dirty="0"/>
              <a:t>Client code</a:t>
            </a:r>
            <a:endParaRPr lang="en-US" dirty="0"/>
          </a:p>
          <a:p>
            <a:pPr lvl="1" indent="-342900">
              <a:spcBef>
                <a:spcPts val="0"/>
              </a:spcBef>
              <a:buSzPts val="1800"/>
            </a:pPr>
            <a:r>
              <a:rPr lang="en-US" sz="1800" dirty="0"/>
              <a:t>Runs from within </a:t>
            </a:r>
            <a:r>
              <a:rPr lang="en-US" sz="1800" dirty="0" err="1"/>
              <a:t>UBTalker</a:t>
            </a:r>
            <a:r>
              <a:rPr lang="en-US" sz="1800" dirty="0"/>
              <a:t> program</a:t>
            </a:r>
          </a:p>
          <a:p>
            <a:pPr lvl="1" indent="-342900">
              <a:spcBef>
                <a:spcPts val="0"/>
              </a:spcBef>
              <a:buSzPts val="1800"/>
            </a:pPr>
            <a:r>
              <a:rPr lang="en-US" sz="1800" dirty="0"/>
              <a:t>Will seek out IP address of, and connect to, Pi upon invocation</a:t>
            </a:r>
          </a:p>
          <a:p>
            <a:pPr lvl="1" indent="-342900">
              <a:spcBef>
                <a:spcPts val="0"/>
              </a:spcBef>
              <a:buSzPts val="1800"/>
            </a:pPr>
            <a:r>
              <a:rPr lang="en-US" sz="1800" dirty="0"/>
              <a:t>Transmission of data consists of no more than a few dozen 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75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273950" y="3098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600" dirty="0">
                <a:solidFill>
                  <a:schemeClr val="lt2"/>
                </a:solidFill>
              </a:rPr>
              <a:t>TV Control</a:t>
            </a:r>
            <a:endParaRPr sz="3600" dirty="0">
              <a:solidFill>
                <a:schemeClr val="lt2"/>
              </a:solidFill>
            </a:endParaRPr>
          </a:p>
        </p:txBody>
      </p:sp>
      <p:pic>
        <p:nvPicPr>
          <p:cNvPr id="2" name="tv_contr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6899" y="1282609"/>
            <a:ext cx="6586654" cy="37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6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273950" y="3098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600" dirty="0">
                <a:solidFill>
                  <a:schemeClr val="lt2"/>
                </a:solidFill>
              </a:rPr>
              <a:t>TV Control</a:t>
            </a:r>
            <a:endParaRPr sz="3600" dirty="0">
              <a:solidFill>
                <a:schemeClr val="lt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79654" y="1577014"/>
            <a:ext cx="5882100" cy="3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42900">
              <a:buSzPts val="1800"/>
            </a:pPr>
            <a:r>
              <a:rPr lang="en-US" sz="1800" dirty="0"/>
              <a:t>Remote device:  Raspberry Pi</a:t>
            </a:r>
          </a:p>
          <a:p>
            <a:pPr lvl="1" indent="-317500">
              <a:spcBef>
                <a:spcPts val="0"/>
              </a:spcBef>
              <a:buSzPts val="1400"/>
            </a:pPr>
            <a:r>
              <a:rPr lang="en-US" sz="1800" dirty="0"/>
              <a:t>LIRC Software</a:t>
            </a:r>
          </a:p>
          <a:p>
            <a:pPr lvl="1" indent="-317500">
              <a:spcBef>
                <a:spcPts val="0"/>
              </a:spcBef>
              <a:buSzPts val="1400"/>
            </a:pPr>
            <a:r>
              <a:rPr lang="en-US" sz="1800" dirty="0"/>
              <a:t>Mimics remote</a:t>
            </a:r>
          </a:p>
          <a:p>
            <a:pPr lvl="1" indent="-317500">
              <a:spcBef>
                <a:spcPts val="0"/>
              </a:spcBef>
              <a:buSzPts val="1400"/>
            </a:pPr>
            <a:r>
              <a:rPr lang="en-US" sz="1800" dirty="0"/>
              <a:t>GPIO flashes LED using transistor</a:t>
            </a:r>
            <a:endParaRPr lang="en-US" sz="1800" dirty="0"/>
          </a:p>
        </p:txBody>
      </p:sp>
      <p:pic>
        <p:nvPicPr>
          <p:cNvPr id="4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597" y="2036223"/>
            <a:ext cx="3412276" cy="18518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14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273950" y="3098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600" dirty="0">
                <a:solidFill>
                  <a:schemeClr val="lt2"/>
                </a:solidFill>
              </a:rPr>
              <a:t>Light and Fan Control</a:t>
            </a:r>
            <a:endParaRPr sz="3600" dirty="0">
              <a:solidFill>
                <a:schemeClr val="lt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1273950" y="1480370"/>
            <a:ext cx="5882100" cy="3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buSzPts val="1400"/>
            </a:pPr>
            <a:r>
              <a:rPr lang="en-US" sz="1600" dirty="0"/>
              <a:t>Room Control Button</a:t>
            </a:r>
          </a:p>
          <a:p>
            <a:pPr lvl="1" indent="-317500">
              <a:spcBef>
                <a:spcPts val="0"/>
              </a:spcBef>
              <a:buSzPts val="1400"/>
            </a:pPr>
            <a:r>
              <a:rPr lang="en-US" sz="1600" dirty="0"/>
              <a:t>Opens submenu with buttons for room control</a:t>
            </a:r>
          </a:p>
          <a:p>
            <a:pPr lvl="1" indent="-317500">
              <a:spcBef>
                <a:spcPts val="0"/>
              </a:spcBef>
              <a:buSzPts val="1400"/>
            </a:pPr>
            <a:r>
              <a:rPr lang="en-US" sz="1600" dirty="0"/>
              <a:t>TV Control opens menu with TV remote buttons</a:t>
            </a:r>
          </a:p>
          <a:p>
            <a:pPr lvl="1" indent="-317500">
              <a:spcBef>
                <a:spcPts val="0"/>
              </a:spcBef>
              <a:buSzPts val="1400"/>
            </a:pPr>
            <a:r>
              <a:rPr lang="en-US" sz="1600" dirty="0"/>
              <a:t>“Light On/Off” and “Fan On/Off”</a:t>
            </a:r>
          </a:p>
          <a:p>
            <a:pPr lvl="2" indent="-317500">
              <a:spcBef>
                <a:spcPts val="0"/>
              </a:spcBef>
              <a:buSzPts val="1400"/>
            </a:pPr>
            <a:r>
              <a:rPr lang="en-US" sz="1600" dirty="0"/>
              <a:t>Sends “</a:t>
            </a:r>
            <a:r>
              <a:rPr lang="en-US" sz="1600" dirty="0" err="1"/>
              <a:t>lightToggle</a:t>
            </a:r>
            <a:r>
              <a:rPr lang="en-US" sz="1600" dirty="0"/>
              <a:t>” or “</a:t>
            </a:r>
            <a:r>
              <a:rPr lang="en-US" sz="1600" dirty="0" err="1"/>
              <a:t>fanToggle</a:t>
            </a:r>
            <a:r>
              <a:rPr lang="en-US" sz="1600" dirty="0"/>
              <a:t>” to Pi</a:t>
            </a:r>
          </a:p>
          <a:p>
            <a:pPr lvl="2" indent="-317500">
              <a:spcBef>
                <a:spcPts val="0"/>
              </a:spcBef>
              <a:buSzPts val="1400"/>
            </a:pPr>
            <a:r>
              <a:rPr lang="en-US" sz="1600" dirty="0"/>
              <a:t>Program named “</a:t>
            </a:r>
            <a:r>
              <a:rPr lang="en-US" sz="1600" dirty="0" err="1"/>
              <a:t>lightToggle</a:t>
            </a:r>
            <a:r>
              <a:rPr lang="en-US" sz="1600" dirty="0"/>
              <a:t>” or “</a:t>
            </a:r>
            <a:r>
              <a:rPr lang="en-US" sz="1600" dirty="0" err="1"/>
              <a:t>fanToggle</a:t>
            </a:r>
            <a:r>
              <a:rPr lang="en-US" sz="1600" dirty="0"/>
              <a:t>” on Pi flips the output of the respective pin</a:t>
            </a:r>
          </a:p>
          <a:p>
            <a:pPr lvl="2" indent="-317500">
              <a:spcBef>
                <a:spcPts val="0"/>
              </a:spcBef>
              <a:buSzPts val="1400"/>
            </a:pPr>
            <a:r>
              <a:rPr lang="en-US" sz="1600" dirty="0"/>
              <a:t>Light pin and Fan pin activate or deactivate their respective relays</a:t>
            </a:r>
          </a:p>
          <a:p>
            <a:pPr lvl="1" indent="-317500">
              <a:spcBef>
                <a:spcPts val="0"/>
              </a:spcBef>
              <a:buSzPts val="1400"/>
            </a:pPr>
            <a:r>
              <a:rPr lang="en-US" sz="1600" dirty="0"/>
              <a:t>On button press, commands are sent from Desktop UI to a remote device via WLAN (IPv4)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713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273950" y="3098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600" dirty="0">
                <a:solidFill>
                  <a:schemeClr val="lt2"/>
                </a:solidFill>
              </a:rPr>
              <a:t>Design of Messaging </a:t>
            </a:r>
            <a:endParaRPr sz="3600" dirty="0">
              <a:solidFill>
                <a:schemeClr val="lt2"/>
              </a:solidFill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1504409" y="1093794"/>
            <a:ext cx="5882100" cy="41695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Clr>
                <a:schemeClr val="dk1"/>
              </a:buClr>
              <a:buSzPts val="1800"/>
              <a:buNone/>
            </a:pPr>
            <a:r>
              <a:rPr lang="en-US" sz="1800" dirty="0"/>
              <a:t>Contact List</a:t>
            </a:r>
          </a:p>
          <a:p>
            <a:pPr lvl="1" indent="-317500">
              <a:spcBef>
                <a:spcPts val="0"/>
              </a:spcBef>
              <a:buSzPts val="1400"/>
            </a:pPr>
            <a:r>
              <a:rPr lang="en-US" sz="1800" dirty="0"/>
              <a:t>Google Drive API</a:t>
            </a:r>
          </a:p>
          <a:p>
            <a:pPr lvl="1" indent="-317500">
              <a:spcBef>
                <a:spcPts val="0"/>
              </a:spcBef>
              <a:buSzPts val="1400"/>
            </a:pPr>
            <a:r>
              <a:rPr lang="en-US" sz="1800" dirty="0"/>
              <a:t>Contacts in CSV File</a:t>
            </a:r>
          </a:p>
          <a:p>
            <a:pPr marL="114300" lvl="0" indent="0">
              <a:buSzPts val="1800"/>
              <a:buNone/>
            </a:pPr>
            <a:r>
              <a:rPr lang="en-US" sz="1800" dirty="0"/>
              <a:t>Sending Messages</a:t>
            </a:r>
          </a:p>
          <a:p>
            <a:pPr lvl="1" indent="-317500">
              <a:spcBef>
                <a:spcPts val="0"/>
              </a:spcBef>
              <a:buSzPts val="1400"/>
            </a:pPr>
            <a:r>
              <a:rPr lang="en-US" sz="1800" dirty="0"/>
              <a:t>C# Built in </a:t>
            </a:r>
            <a:r>
              <a:rPr lang="en-US" sz="1800" dirty="0" err="1"/>
              <a:t>SmtpClient</a:t>
            </a:r>
            <a:r>
              <a:rPr lang="en-US" sz="1800" dirty="0"/>
              <a:t> </a:t>
            </a:r>
            <a:r>
              <a:rPr lang="en-US" sz="1800" dirty="0" smtClean="0"/>
              <a:t>class</a:t>
            </a:r>
            <a:endParaRPr lang="en-US" sz="1800" dirty="0"/>
          </a:p>
          <a:p>
            <a:pPr fontAlgn="base"/>
            <a:r>
              <a:rPr lang="en-US" sz="1400" dirty="0"/>
              <a:t>There must be a Google Drive that the person managing Tim’s contacts will have access to</a:t>
            </a:r>
          </a:p>
          <a:p>
            <a:pPr fontAlgn="base"/>
            <a:r>
              <a:rPr lang="en-US" sz="1400" dirty="0"/>
              <a:t>In the Google Drive’s root directory, there must be a file named “contacts.csv”</a:t>
            </a:r>
          </a:p>
          <a:p>
            <a:pPr fontAlgn="base"/>
            <a:r>
              <a:rPr lang="en-US" sz="1400" dirty="0"/>
              <a:t>In this file, there should be a single contact on each line in the following format</a:t>
            </a:r>
          </a:p>
          <a:p>
            <a:pPr lvl="1" fontAlgn="base"/>
            <a:r>
              <a:rPr lang="en-US" dirty="0"/>
              <a:t>&lt;Contact Name&gt;, &lt;Contact Number or Email&gt;</a:t>
            </a:r>
          </a:p>
          <a:p>
            <a:pPr lvl="1" fontAlgn="base"/>
            <a:r>
              <a:rPr lang="en-US" dirty="0"/>
              <a:t>Phone numbers must 10 digit and have their carrier’s domain appended</a:t>
            </a:r>
          </a:p>
          <a:p>
            <a:pPr marL="596900" lvl="1" indent="0">
              <a:spcBef>
                <a:spcPts val="0"/>
              </a:spcBef>
              <a:buSzPts val="140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0846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273950" y="3098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600" dirty="0">
                <a:solidFill>
                  <a:schemeClr val="lt2"/>
                </a:solidFill>
              </a:rPr>
              <a:t>Design of Messaging </a:t>
            </a:r>
            <a:endParaRPr sz="3600" dirty="0">
              <a:solidFill>
                <a:schemeClr val="lt2"/>
              </a:solidFill>
            </a:endParaRPr>
          </a:p>
        </p:txBody>
      </p:sp>
      <p:pic>
        <p:nvPicPr>
          <p:cNvPr id="2050" name="Picture 2" descr="https://lh3.googleusercontent.com/pmgI5vAKUq-4dIhn1LCNs8lDpzY0A-ioYsRskVjwtmLKLbZyzs_jv6woq4v_FZKZ3vEWMvC4xcPlnRaFM4L4QAr8egnC720p82S0CuhVv652GjdG3FxMdksOSYhymsB2ffdG8T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29" y="1499339"/>
            <a:ext cx="59436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40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273950" y="3098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600" dirty="0">
                <a:solidFill>
                  <a:schemeClr val="lt2"/>
                </a:solidFill>
              </a:rPr>
              <a:t>Design of Messaging </a:t>
            </a:r>
            <a:endParaRPr sz="3600" dirty="0">
              <a:solidFill>
                <a:schemeClr val="lt2"/>
              </a:solidFill>
            </a:endParaRPr>
          </a:p>
        </p:txBody>
      </p:sp>
      <p:pic>
        <p:nvPicPr>
          <p:cNvPr id="2050" name="Picture 2" descr="https://lh3.googleusercontent.com/pmgI5vAKUq-4dIhn1LCNs8lDpzY0A-ioYsRskVjwtmLKLbZyzs_jv6woq4v_FZKZ3vEWMvC4xcPlnRaFM4L4QAr8egnC720p82S0CuhVv652GjdG3FxMdksOSYhymsB2ffdG8T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29" y="1499339"/>
            <a:ext cx="59436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lh3.googleusercontent.com/MdGpPPM5MJXyy_NUyHKif3x_KznoYPn1FfopKjZ55M34YFaafErKyNZbpfVGvGwKUXMOnD3DOzF_VEOTBjD8YHMQnIvMm9CJI13ZJYvwQ2c0bE-QdniWXO4tEVNpfGG7lR45zc7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29" y="1499339"/>
            <a:ext cx="59436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50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273950" y="3098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600" dirty="0">
                <a:solidFill>
                  <a:schemeClr val="lt2"/>
                </a:solidFill>
              </a:rPr>
              <a:t>Design of Messaging </a:t>
            </a:r>
            <a:endParaRPr sz="3600" dirty="0">
              <a:solidFill>
                <a:schemeClr val="lt2"/>
              </a:solidFill>
            </a:endParaRPr>
          </a:p>
        </p:txBody>
      </p:sp>
      <p:pic>
        <p:nvPicPr>
          <p:cNvPr id="2050" name="Picture 2" descr="https://lh3.googleusercontent.com/pmgI5vAKUq-4dIhn1LCNs8lDpzY0A-ioYsRskVjwtmLKLbZyzs_jv6woq4v_FZKZ3vEWMvC4xcPlnRaFM4L4QAr8egnC720p82S0CuhVv652GjdG3FxMdksOSYhymsB2ffdG8T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29" y="1499339"/>
            <a:ext cx="59436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lh3.googleusercontent.com/MdGpPPM5MJXyy_NUyHKif3x_KznoYPn1FfopKjZ55M34YFaafErKyNZbpfVGvGwKUXMOnD3DOzF_VEOTBjD8YHMQnIvMm9CJI13ZJYvwQ2c0bE-QdniWXO4tEVNpfGG7lR45zc7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29" y="1499339"/>
            <a:ext cx="59436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4.googleusercontent.com/QYADYUGYd7g5IhNa4MN5TxqbTihuFoJenwX4scPXHi46gGfmYUYl0e1WGD4PDpvMP0SjFPkkQmILO1IzhK1ouspwqY59pbOCbTjkk4lilUETtWQ69ugU1y-fs4SayALD-72xga4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29" y="1499339"/>
            <a:ext cx="59436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lh3.googleusercontent.com/OWSkBMzqibZlnsAGyeuz26eNkTEjmRSIT7Ih12WDaoT4ogKD8HRO4JETogNszn0DtPcroqs47RQKf2G7mnofPpA6bqSzYiMSKZEViuKrqrZ8Ukw6I3JEYPw6M8oZMXYJb-Em34I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29" y="1499339"/>
            <a:ext cx="5943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20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2"/>
                </a:solidFill>
              </a:rPr>
              <a:t>What is UB Talker?</a:t>
            </a:r>
            <a:endParaRPr sz="3600" dirty="0">
              <a:solidFill>
                <a:schemeClr val="lt2"/>
              </a:solidFill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1297500" y="1415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</a:t>
            </a:r>
            <a:r>
              <a:rPr lang="en" sz="1800" b="1"/>
              <a:t> </a:t>
            </a:r>
            <a:r>
              <a:rPr lang="en" sz="1800" b="1" u="sng"/>
              <a:t>Augmentative and Alternative Communication (AAC)</a:t>
            </a:r>
            <a:r>
              <a:rPr lang="en" sz="1800"/>
              <a:t> device requiring little to no physical ability aiding patients with complex communication needs. 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Provides a way for patients to construct words and sentences </a:t>
            </a:r>
            <a:r>
              <a:rPr lang="en" sz="1800" b="1"/>
              <a:t>without </a:t>
            </a:r>
            <a:r>
              <a:rPr lang="en" sz="1800"/>
              <a:t>using their voice.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Speech generating device: Provides Text-to-Speech to verbally hold a conversation 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various devices (TV, lamp, Call Light, etc.)</a:t>
            </a:r>
            <a:endParaRPr sz="1800"/>
          </a:p>
        </p:txBody>
      </p:sp>
      <p:pic>
        <p:nvPicPr>
          <p:cNvPr id="145" name="Shape 145" descr="20170412_15005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1700" y="3720275"/>
            <a:ext cx="1364700" cy="9633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32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273950" y="3098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600" dirty="0">
                <a:solidFill>
                  <a:schemeClr val="lt2"/>
                </a:solidFill>
              </a:rPr>
              <a:t>Design of Messaging </a:t>
            </a:r>
            <a:endParaRPr sz="3600" dirty="0">
              <a:solidFill>
                <a:schemeClr val="lt2"/>
              </a:solidFill>
            </a:endParaRPr>
          </a:p>
        </p:txBody>
      </p:sp>
      <p:pic>
        <p:nvPicPr>
          <p:cNvPr id="2050" name="Picture 2" descr="https://lh3.googleusercontent.com/pmgI5vAKUq-4dIhn1LCNs8lDpzY0A-ioYsRskVjwtmLKLbZyzs_jv6woq4v_FZKZ3vEWMvC4xcPlnRaFM4L4QAr8egnC720p82S0CuhVv652GjdG3FxMdksOSYhymsB2ffdG8T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29" y="1499339"/>
            <a:ext cx="59436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lh3.googleusercontent.com/MdGpPPM5MJXyy_NUyHKif3x_KznoYPn1FfopKjZ55M34YFaafErKyNZbpfVGvGwKUXMOnD3DOzF_VEOTBjD8YHMQnIvMm9CJI13ZJYvwQ2c0bE-QdniWXO4tEVNpfGG7lR45zc7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29" y="1499339"/>
            <a:ext cx="59436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4.googleusercontent.com/QYADYUGYd7g5IhNa4MN5TxqbTihuFoJenwX4scPXHi46gGfmYUYl0e1WGD4PDpvMP0SjFPkkQmILO1IzhK1ouspwqY59pbOCbTjkk4lilUETtWQ69ugU1y-fs4SayALD-72xga4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29" y="1499339"/>
            <a:ext cx="59436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lh3.googleusercontent.com/OWSkBMzqibZlnsAGyeuz26eNkTEjmRSIT7Ih12WDaoT4ogKD8HRO4JETogNszn0DtPcroqs47RQKf2G7mnofPpA6bqSzYiMSKZEViuKrqrZ8Ukw6I3JEYPw6M8oZMXYJb-Em34I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29" y="1499339"/>
            <a:ext cx="59436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lh6.googleusercontent.com/Uc3bOoe1tNGrd9SrYZ9x2tx0lwAp85BR2OPYaclZPFlbQFuo60JY1Zdhfrw3lKSSuVKIDIXVf4rcX7NtIFRQX0eWwmDXICJJLAc0ihATvpMNn0mimGaqcx5gsDoLZWjdXlY42sUj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29" y="1513626"/>
            <a:ext cx="59436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83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1128025" y="393750"/>
            <a:ext cx="75132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Brain Computer Interface (BCI)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Multiple uses</a:t>
            </a:r>
            <a:endParaRPr sz="18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Electromyography (EMG)</a:t>
            </a:r>
            <a:endParaRPr sz="14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Electroencephalogram (EEG)</a:t>
            </a:r>
            <a:endParaRPr sz="1400"/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Electrocardiogram (EKG)</a:t>
            </a:r>
            <a:endParaRPr sz="1400"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350" y="3101500"/>
            <a:ext cx="2230748" cy="167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 descr="IMG_3145.JPG"/>
          <p:cNvPicPr preferRelativeResize="0"/>
          <p:nvPr/>
        </p:nvPicPr>
        <p:blipFill rotWithShape="1">
          <a:blip r:embed="rId4">
            <a:alphaModFix/>
          </a:blip>
          <a:srcRect t="12128" b="12908"/>
          <a:stretch/>
        </p:blipFill>
        <p:spPr>
          <a:xfrm>
            <a:off x="1353275" y="3101500"/>
            <a:ext cx="1778799" cy="1777935"/>
          </a:xfrm>
          <a:prstGeom prst="rect">
            <a:avLst/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3" name="Shape 203"/>
          <p:cNvSpPr/>
          <p:nvPr/>
        </p:nvSpPr>
        <p:spPr>
          <a:xfrm>
            <a:off x="3880675" y="3671263"/>
            <a:ext cx="1660200" cy="63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068900" y="393750"/>
            <a:ext cx="73650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Detecting Eye-Blinks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4486700" y="1614275"/>
            <a:ext cx="4422600" cy="28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/>
              <a:t>EMG</a:t>
            </a:r>
            <a:endParaRPr sz="1800" u="sng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Measures muscle movements (eye blink)</a:t>
            </a:r>
            <a:endParaRPr sz="14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u="sng"/>
              <a:t>Electrodes placement</a:t>
            </a:r>
            <a:r>
              <a:rPr lang="en" sz="1400"/>
              <a:t>:</a:t>
            </a:r>
            <a:endParaRPr sz="140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Above right eye (data)</a:t>
            </a:r>
            <a:endParaRPr sz="140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Ear lobes (ground)</a:t>
            </a:r>
            <a:endParaRPr sz="140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Right forearm (filter HR)</a:t>
            </a:r>
            <a:endParaRPr sz="140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Left wrist (filter HR)</a:t>
            </a:r>
            <a:endParaRPr sz="14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Isolate spikes to interpret as mouse clicks</a:t>
            </a:r>
            <a:endParaRPr sz="14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Simple calibration (sensitivity)</a:t>
            </a:r>
            <a:endParaRPr sz="14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b="1" u="sng"/>
              <a:t>Successfully </a:t>
            </a:r>
            <a:r>
              <a:rPr lang="en" sz="1400"/>
              <a:t>used with Java application</a:t>
            </a:r>
            <a:endParaRPr sz="140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/>
          </a:p>
        </p:txBody>
      </p:sp>
      <p:pic>
        <p:nvPicPr>
          <p:cNvPr id="210" name="Shape 210" descr="blink_voltage_dat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50" y="1993675"/>
            <a:ext cx="4283350" cy="24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1024900" y="1587775"/>
            <a:ext cx="3648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</a:rPr>
              <a:t>Consistent Eye- Blink Tracking </a:t>
            </a:r>
            <a:endParaRPr u="sng">
              <a:solidFill>
                <a:srgbClr val="FFFFFF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1816200" y="3798975"/>
            <a:ext cx="234000" cy="234000"/>
          </a:xfrm>
          <a:prstGeom prst="ellipse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1244950" y="3483125"/>
            <a:ext cx="234000" cy="234000"/>
          </a:xfrm>
          <a:prstGeom prst="ellipse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2050200" y="2963400"/>
            <a:ext cx="234000" cy="234000"/>
          </a:xfrm>
          <a:prstGeom prst="ellipse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3060900" y="2541150"/>
            <a:ext cx="234000" cy="2340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BCI: Current Research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3369875" y="1766675"/>
            <a:ext cx="5406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/>
              <a:t>EEG</a:t>
            </a:r>
            <a:endParaRPr sz="1800" u="sng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Attempting to isolate motor cortex</a:t>
            </a:r>
            <a:endParaRPr sz="14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Theory: Thought about movement is simpler than thought about words</a:t>
            </a:r>
            <a:endParaRPr sz="14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Hypothesis: Signals should be simpler to analyze</a:t>
            </a:r>
            <a:endParaRPr sz="14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Thought moves the cursor</a:t>
            </a:r>
            <a:endParaRPr sz="18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Ex: move arm up == cursor move up</a:t>
            </a:r>
            <a:endParaRPr sz="14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be used in conjunction with ETCD software</a:t>
            </a:r>
            <a:endParaRPr sz="18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User could switch between ETCD and BCI for control</a:t>
            </a:r>
            <a:endParaRPr sz="1400"/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525" y="1484225"/>
            <a:ext cx="2825400" cy="30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1262200" y="4290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BCI: Future Goals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198650" y="1690475"/>
            <a:ext cx="56007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EEG</a:t>
            </a:r>
            <a:r>
              <a:rPr lang="en" sz="1800"/>
              <a:t> - will decipher brain waves involved in speech</a:t>
            </a:r>
            <a:endParaRPr sz="18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First recognize thought patterns of a letter</a:t>
            </a:r>
            <a:endParaRPr sz="14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Progress to words</a:t>
            </a:r>
            <a:endParaRPr sz="14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Ideally a person could think a word and the computer program would speak it aloud</a:t>
            </a:r>
            <a:endParaRPr sz="14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/>
              <a:t>Integrated with other embedded systems</a:t>
            </a:r>
            <a:endParaRPr sz="180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 sz="1400"/>
              <a:t>Smart home applications</a:t>
            </a:r>
            <a:endParaRPr sz="1400"/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Lights, Locks, TV</a:t>
            </a:r>
            <a:endParaRPr sz="140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Sending emails and texts with companion software</a:t>
            </a:r>
            <a:endParaRPr sz="1400"/>
          </a:p>
        </p:txBody>
      </p:sp>
      <p:pic>
        <p:nvPicPr>
          <p:cNvPr id="229" name="Shape 229" descr="IMG_3145.JPG"/>
          <p:cNvPicPr preferRelativeResize="0"/>
          <p:nvPr/>
        </p:nvPicPr>
        <p:blipFill rotWithShape="1">
          <a:blip r:embed="rId3">
            <a:alphaModFix/>
          </a:blip>
          <a:srcRect t="12128" b="12908"/>
          <a:stretch/>
        </p:blipFill>
        <p:spPr>
          <a:xfrm>
            <a:off x="5844100" y="2015975"/>
            <a:ext cx="2822577" cy="2821202"/>
          </a:xfrm>
          <a:prstGeom prst="rect">
            <a:avLst/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Challenges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1297500" y="1186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Keeping a step ahead of the progression of the disease and provide a new or updated version of the technology as needed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Developing machine learning techniques that will be used to train the program to recognize the user’s thought patterns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Brain waves read by the BCI will require more filtering to get a clean signal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Must isolate the exact brain wave needed for speech and eliminate the rest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Calibration for the software will be extensive and time consuming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References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1297500" y="1186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A. Chapter, "The ALS Association Greater New York Chapter | New York | New Jersey", </a:t>
            </a:r>
            <a:r>
              <a:rPr lang="en" sz="1100" i="1">
                <a:latin typeface="Arial"/>
                <a:ea typeface="Arial"/>
                <a:cs typeface="Arial"/>
                <a:sym typeface="Arial"/>
              </a:rPr>
              <a:t>The ALS Association Greater New York Chapter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2017. [Online]. Available: http://als.org/index.php?page=about_als. [Accessed: 11- Apr- 2017].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"How do Tobii Eye Trackers work?", </a:t>
            </a:r>
            <a:r>
              <a:rPr lang="en" sz="1100" i="1">
                <a:latin typeface="Arial"/>
                <a:ea typeface="Arial"/>
                <a:cs typeface="Arial"/>
                <a:sym typeface="Arial"/>
              </a:rPr>
              <a:t>Tobiipro.com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2017. [Online]. Available: https://www.tobiipro.com/learn-and-support/learn/eye-tracking-essentials/how-do-tobii-eye-trackers-work/. [Accessed: 11- Apr- 2017].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"What are Brainwaves ? Types of Brain waves | EEG sensor and brain wave – UK", </a:t>
            </a:r>
            <a:r>
              <a:rPr lang="en" sz="1100" i="1">
                <a:latin typeface="Arial"/>
                <a:ea typeface="Arial"/>
                <a:cs typeface="Arial"/>
                <a:sym typeface="Arial"/>
              </a:rPr>
              <a:t>Brainworksneurotherapy.com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2017. [Online]. Available: http://www.brainworksneurotherapy.com/what-are-brainwaves. [Accessed: 11- Apr- 2017].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"OpenBCI - Open Source Biosensing Tools (EEG, EMG, EKG, and more)", </a:t>
            </a:r>
            <a:r>
              <a:rPr lang="en" sz="1100" i="1">
                <a:latin typeface="Arial"/>
                <a:ea typeface="Arial"/>
                <a:cs typeface="Arial"/>
                <a:sym typeface="Arial"/>
              </a:rPr>
              <a:t>Openbci.com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2017. [Online]. Available: http://openbci.com/?gclid=Cj0KEQjw2-bHBRDEh6qk5b6yqKIBEiQAFUz29gHepd8i1tdJRRL5g8xcUBdc18Lkh5vNFtpH0UMLKXYaAqr38P8HAQ. [Accessed: 11- Apr- 2017].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lt2"/>
                </a:solidFill>
              </a:rPr>
              <a:t>Our former client, Tim</a:t>
            </a:r>
            <a:endParaRPr sz="3600" dirty="0">
              <a:solidFill>
                <a:schemeClr val="lt2"/>
              </a:solidFill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1297500" y="1415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lvl="0" indent="-342900">
              <a:buSzPts val="1800"/>
            </a:pPr>
            <a:r>
              <a:rPr lang="en-US" sz="1800" dirty="0"/>
              <a:t>Advanced case of ALS</a:t>
            </a:r>
          </a:p>
          <a:p>
            <a:pPr lvl="0" indent="-342900">
              <a:buSzPts val="1800"/>
            </a:pPr>
            <a:r>
              <a:rPr lang="en-US" sz="1800" dirty="0"/>
              <a:t>Complete loss of motor function</a:t>
            </a:r>
          </a:p>
          <a:p>
            <a:pPr lvl="0" indent="-342900">
              <a:buSzPts val="1800"/>
            </a:pPr>
            <a:r>
              <a:rPr lang="en-US" sz="1800" dirty="0"/>
              <a:t>Can’t speak or move</a:t>
            </a:r>
          </a:p>
          <a:p>
            <a:pPr lvl="0" indent="-342900">
              <a:buSzPts val="1800"/>
            </a:pPr>
            <a:r>
              <a:rPr lang="en-US" sz="1800" dirty="0"/>
              <a:t>Still strong mentally </a:t>
            </a:r>
            <a:endParaRPr lang="en-US" sz="1800" dirty="0" smtClean="0"/>
          </a:p>
          <a:p>
            <a:pPr lvl="0" indent="-342900">
              <a:buSzPts val="1800"/>
            </a:pPr>
            <a:r>
              <a:rPr lang="en-US" sz="1800" dirty="0" smtClean="0"/>
              <a:t>Tim passed in August 2017</a:t>
            </a:r>
            <a:endParaRPr lang="en-US" sz="1800" dirty="0"/>
          </a:p>
        </p:txBody>
      </p:sp>
      <p:pic>
        <p:nvPicPr>
          <p:cNvPr id="5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241" y="1307850"/>
            <a:ext cx="3538425" cy="34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What is ALS?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36200" y="1307850"/>
            <a:ext cx="8062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u="sng"/>
              <a:t>Amyotrophic Lateral Sclerosis</a:t>
            </a:r>
            <a:endParaRPr sz="1800" b="1" u="sng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Progressive disease that affects all voluntary muscles</a:t>
            </a:r>
            <a:endParaRPr sz="1800"/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Eventually disables the patient’s ability to: move, speak or otherwise communicate, and breathe on their own 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Positive: patients </a:t>
            </a:r>
            <a:r>
              <a:rPr lang="en" sz="1800" u="sng"/>
              <a:t>will</a:t>
            </a:r>
            <a:r>
              <a:rPr lang="en" sz="1800" b="1" u="sng"/>
              <a:t> NOT</a:t>
            </a:r>
            <a:r>
              <a:rPr lang="en" sz="1800" u="sng"/>
              <a:t> </a:t>
            </a:r>
            <a:r>
              <a:rPr lang="en" sz="1800"/>
              <a:t>lose control over eye movement 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Eye Tracking technology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ALS has a relatively predictable progression, so communication devices can follow a common trend and be tailored to each individual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What is a stroke?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56850" y="1538425"/>
            <a:ext cx="8321400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When a stroke occurs, blood supply to the brain becomes </a:t>
            </a:r>
            <a:r>
              <a:rPr lang="en" sz="1800" b="1"/>
              <a:t>blocked</a:t>
            </a:r>
            <a:r>
              <a:rPr lang="en" sz="1800"/>
              <a:t>, killing brain cells. 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 some patients this will cause </a:t>
            </a:r>
            <a:r>
              <a:rPr lang="en" sz="1800" b="1"/>
              <a:t>speech and language problems</a:t>
            </a:r>
            <a:r>
              <a:rPr lang="en" sz="1800"/>
              <a:t>. </a:t>
            </a:r>
            <a:endParaRPr sz="1800"/>
          </a:p>
          <a:p>
            <a:pPr marL="45720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             </a:t>
            </a:r>
            <a:r>
              <a:rPr lang="en" sz="1800" u="sng"/>
              <a:t>Potentially causing one or both types of </a:t>
            </a:r>
            <a:r>
              <a:rPr lang="en" sz="1800" b="1" u="sng"/>
              <a:t>Aphasia</a:t>
            </a:r>
            <a:r>
              <a:rPr lang="en" sz="1800" u="sng"/>
              <a:t>: </a:t>
            </a:r>
            <a:endParaRPr sz="1800" u="sng"/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Wernicke’s</a:t>
            </a:r>
            <a:r>
              <a:rPr lang="en" sz="1800"/>
              <a:t> (unable to understand speech) &amp; </a:t>
            </a:r>
            <a:r>
              <a:rPr lang="en" sz="1800" b="1"/>
              <a:t>Broca’s</a:t>
            </a:r>
            <a:r>
              <a:rPr lang="en" sz="1800"/>
              <a:t> (Unable to produce speech)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1145100" y="18723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Alegreya"/>
                <a:ea typeface="Alegreya"/>
                <a:cs typeface="Alegreya"/>
                <a:sym typeface="Alegreya"/>
              </a:rPr>
              <a:t>           </a:t>
            </a:r>
            <a:r>
              <a:rPr lang="en" sz="3000" b="1" u="sng">
                <a:solidFill>
                  <a:schemeClr val="lt2"/>
                </a:solidFill>
                <a:latin typeface="Alegreya"/>
                <a:ea typeface="Alegreya"/>
                <a:cs typeface="Alegreya"/>
                <a:sym typeface="Alegreya"/>
              </a:rPr>
              <a:t> No two patients are the same</a:t>
            </a:r>
            <a:r>
              <a:rPr lang="en" sz="3000" b="1">
                <a:solidFill>
                  <a:schemeClr val="lt2"/>
                </a:solidFill>
                <a:latin typeface="Alegreya"/>
                <a:ea typeface="Alegreya"/>
                <a:cs typeface="Alegreya"/>
                <a:sym typeface="Alegreya"/>
              </a:rPr>
              <a:t>:</a:t>
            </a:r>
            <a:r>
              <a:rPr lang="en" sz="3000" b="1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rPr>
              <a:t> </a:t>
            </a:r>
            <a:endParaRPr sz="3000" b="1">
              <a:solidFill>
                <a:srgbClr val="FFFFFF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marL="0" lvl="0" indent="45720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rPr>
              <a:t>With each patient we get to know their personal needs and wants to create the best form of communication for them.</a:t>
            </a:r>
            <a:r>
              <a:rPr lang="en" sz="3000">
                <a:solidFill>
                  <a:srgbClr val="FFFFFF"/>
                </a:solidFill>
                <a:latin typeface="Patua One"/>
                <a:ea typeface="Patua One"/>
                <a:cs typeface="Patua One"/>
                <a:sym typeface="Patua One"/>
              </a:rPr>
              <a:t> </a:t>
            </a:r>
            <a:endParaRPr sz="3000">
              <a:solidFill>
                <a:srgbClr val="FFFFFF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858575" y="1330000"/>
            <a:ext cx="68031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</a:rPr>
              <a:t>Important:</a:t>
            </a:r>
            <a:endParaRPr sz="3600" b="1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Generations of Devices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79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u="sng"/>
              <a:t>Push Button</a:t>
            </a:r>
            <a:endParaRPr sz="1800" u="sng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Can be used with any body part</a:t>
            </a:r>
            <a:endParaRPr sz="14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Need sufficient pressure to press</a:t>
            </a:r>
            <a:endParaRPr sz="14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u="sng"/>
              <a:t>Twitch Switch</a:t>
            </a:r>
            <a:endParaRPr sz="1800" u="sng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Variable Sensitivity- bend strip</a:t>
            </a:r>
            <a:endParaRPr sz="14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Limited locations on the body</a:t>
            </a:r>
            <a:endParaRPr sz="14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u="sng"/>
              <a:t>Eye-Tracking Communication Device (ETCD)</a:t>
            </a:r>
            <a:endParaRPr sz="1800" u="sng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Detects users pupils, only requires eye movement</a:t>
            </a:r>
            <a:endParaRPr sz="1400"/>
          </a:p>
          <a:p>
            <a:pPr marL="45720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0" name="Shape 170" descr="20170315_14535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0525" y="1099250"/>
            <a:ext cx="1943475" cy="1457622"/>
          </a:xfrm>
          <a:prstGeom prst="rect">
            <a:avLst/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1" name="Shape 171" descr="IMG_3142.JPG"/>
          <p:cNvPicPr preferRelativeResize="0"/>
          <p:nvPr/>
        </p:nvPicPr>
        <p:blipFill rotWithShape="1">
          <a:blip r:embed="rId4">
            <a:alphaModFix/>
          </a:blip>
          <a:srcRect l="-419" t="-369" r="439" b="379"/>
          <a:stretch/>
        </p:blipFill>
        <p:spPr>
          <a:xfrm rot="5400000">
            <a:off x="4664350" y="1421600"/>
            <a:ext cx="1518600" cy="19653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2" name="Shape 172" descr="unnamed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93161" y="2858075"/>
            <a:ext cx="1858200" cy="19164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Java Application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26350" y="1548225"/>
            <a:ext cx="4294500" cy="25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Application cycles through options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Peripheral device used to select options</a:t>
            </a:r>
            <a:endParaRPr sz="18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Cycles through rows</a:t>
            </a:r>
            <a:endParaRPr sz="14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Cycles through columns</a:t>
            </a:r>
            <a:endParaRPr sz="14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Selection by </a:t>
            </a:r>
            <a:r>
              <a:rPr lang="en" sz="1400" b="1"/>
              <a:t>mouse click</a:t>
            </a:r>
            <a:endParaRPr sz="1400" b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Advantage: Accurate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Disadvantage: Slow</a:t>
            </a:r>
            <a:endParaRPr sz="1800"/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2350" y="1621725"/>
            <a:ext cx="4444200" cy="31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Tobii EyeX: How does it work?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PCCR- pupil centre corneal reflection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Near-infrared light is used to illuminate the eyes, and a camera is used to capture images of the reflections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Advanced image processing algorithms are used to calculate and determine the position of the eye and the gaze direction</a:t>
            </a:r>
            <a:endParaRPr sz="1800"/>
          </a:p>
        </p:txBody>
      </p:sp>
      <p:pic>
        <p:nvPicPr>
          <p:cNvPr id="186" name="Shape 186" descr="unnamed-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850" y="4101606"/>
            <a:ext cx="7070700" cy="4047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fadeDir="5400012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1204</Words>
  <Application>Microsoft Office PowerPoint</Application>
  <PresentationFormat>On-screen Show (16:9)</PresentationFormat>
  <Paragraphs>156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Patua One</vt:lpstr>
      <vt:lpstr>Calibri</vt:lpstr>
      <vt:lpstr>Alegreya</vt:lpstr>
      <vt:lpstr>Lato</vt:lpstr>
      <vt:lpstr>Montserrat</vt:lpstr>
      <vt:lpstr>Focus</vt:lpstr>
      <vt:lpstr>UB Talker</vt:lpstr>
      <vt:lpstr>What is UB Talker?</vt:lpstr>
      <vt:lpstr>Our former client, Tim</vt:lpstr>
      <vt:lpstr>What is ALS?</vt:lpstr>
      <vt:lpstr>What is a stroke?</vt:lpstr>
      <vt:lpstr>PowerPoint Presentation</vt:lpstr>
      <vt:lpstr>Generations of Devices</vt:lpstr>
      <vt:lpstr>Java Application</vt:lpstr>
      <vt:lpstr>Tobii EyeX: How does it work?</vt:lpstr>
      <vt:lpstr>ETCD: Application</vt:lpstr>
      <vt:lpstr>Design of Server/Client</vt:lpstr>
      <vt:lpstr>Design of Server/Client</vt:lpstr>
      <vt:lpstr>TV Control</vt:lpstr>
      <vt:lpstr>TV Control</vt:lpstr>
      <vt:lpstr>Light and Fan Control</vt:lpstr>
      <vt:lpstr>Design of Messaging </vt:lpstr>
      <vt:lpstr>Design of Messaging </vt:lpstr>
      <vt:lpstr>Design of Messaging </vt:lpstr>
      <vt:lpstr>Design of Messaging </vt:lpstr>
      <vt:lpstr>Design of Messaging </vt:lpstr>
      <vt:lpstr>Brain Computer Interface (BCI)</vt:lpstr>
      <vt:lpstr>Detecting Eye-Blinks</vt:lpstr>
      <vt:lpstr>BCI: Current Research</vt:lpstr>
      <vt:lpstr>BCI: Future Goals</vt:lpstr>
      <vt:lpstr>Challenges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Talker</dc:title>
  <cp:lastModifiedBy>Coco Nicole</cp:lastModifiedBy>
  <cp:revision>5</cp:revision>
  <dcterms:modified xsi:type="dcterms:W3CDTF">2018-05-09T20:32:44Z</dcterms:modified>
</cp:coreProperties>
</file>